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57" r:id="rId4"/>
    <p:sldId id="263" r:id="rId5"/>
    <p:sldId id="264" r:id="rId6"/>
    <p:sldId id="260" r:id="rId7"/>
    <p:sldId id="261" r:id="rId8"/>
    <p:sldId id="259" r:id="rId9"/>
    <p:sldId id="262" r:id="rId10"/>
    <p:sldId id="270" r:id="rId11"/>
    <p:sldId id="271" r:id="rId12"/>
    <p:sldId id="265" r:id="rId13"/>
    <p:sldId id="272" r:id="rId14"/>
    <p:sldId id="266" r:id="rId15"/>
    <p:sldId id="267" r:id="rId16"/>
    <p:sldId id="268" r:id="rId17"/>
    <p:sldId id="26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6AFC65-6527-4FE0-98C3-96EF4EB4911F}">
          <p14:sldIdLst>
            <p14:sldId id="256"/>
            <p14:sldId id="274"/>
            <p14:sldId id="257"/>
            <p14:sldId id="263"/>
            <p14:sldId id="264"/>
            <p14:sldId id="260"/>
            <p14:sldId id="261"/>
            <p14:sldId id="259"/>
            <p14:sldId id="262"/>
            <p14:sldId id="270"/>
            <p14:sldId id="271"/>
            <p14:sldId id="265"/>
            <p14:sldId id="272"/>
            <p14:sldId id="266"/>
            <p14:sldId id="267"/>
            <p14:sldId id="268"/>
            <p14:sldId id="26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1:25:30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0,'0'4,"0"5,0 4,4 0,1 6,0 2,-1 3,-1-1,-2 5,0 0,0 0,-1-2,-1-5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1:25:31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 1,'0'3,"0"6,0 4,0 4,0 6,0 4,0 0,0-1,0 3,0 0,0-1,0-2,0 3,0-1,-4-5,-1-2,1-5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1:25:33.64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36 0,'0'8,"0"5,0 5,0 3,0 5,0 2,0 0,0-1,0 2,0 0,0-1,0-2,-8-6,-5-5,-2-6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2:52:22.7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68,'75'2,"-37"0,-1-2,49-6,-76 4,0 0,0-1,17-8,-17 6,1 1,-1 0,14-2,3 1,17-3,0 1,55 0,99 5,230 6,-340 5,-1 4,143 41,-45-9,-163-41,15 5,1-2,0-1,53 0,95-18,-23 1,-158 11,8 0,0-1,0 1,0-2,-1 0,1 0,0-2,12-4,-9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26T12:52:35.7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1 596,'38'0,"-1"-1,1-2,-1-1,55-14,-84 16,54-15,0-2,94-43,-125 48,2 2,-1 1,62-11,-59 14,97-36,-87 36,1 1,51-1,-52 6,-19-2,1 0,28-9,-31 6,0 2,44-4,-61 8,1 1,-1-2,1 1,-1-1,0 0,0 0,0-1,0 0,-1-1,1 1,-1-1,0 0,0-1,0 1,0-1,5-7,-5 6,1 1,0 0,0 0,11-6,-11 7,0 0,0 0,0-1,-1 0,8-8,-4 3,0 1,1-1,18-11,-29 21,1 0,0 0,-1-1,1 1,-1 0,1-1,0 1,-1-1,1 1,-1-1,0 1,1 0,-1-1,1 0,-1 1,0-1,1 1,-1-1,0 1,0-1,1 0,-1 1,0-1,0 0,0 1,0-1,0 0,0 0,-1 0,1 1,-1-1,0 1,1-1,-1 1,0-1,0 1,1-1,-1 1,0 0,0-1,0 1,0 0,1 0,-1 0,-1-1,-48-1,45 2,-316 2,370-1,55-1,-92-1,0-1,-1 0,1 0,0-2,-1 1,17-8,7-7,-18 9,0 0,0 1,1 1,-1 1,35-8,-51 14,0 0,0-1,0 1,1 0,-1 1,0-1,0 0,0 0,0 0,0 1,0-1,0 0,0 1,0-1,0 1,0-1,0 1,0 0,0-1,-1 1,1 0,0 0,0 1,1 0,-1 0,1 1,-1-1,0 1,0 0,0-1,0 1,1 5,-1 1,0 0,-1 0,0 1,-2 14,-1-11,-1 0,-1-1,0 0,0 0,-1 0,-10 16,-16 31,18-26,-2 0,-28 42,26-37,12-19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46C0A-85A9-405C-AD00-D7C4AA9D50C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94BDB-50DA-430B-BB78-AF48696C0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1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4BDB-50DA-430B-BB78-AF48696C01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8BD2F-12E8-B45C-FDE2-731A9086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0405C-1853-2E3D-BEE7-DCD294FF0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6538F-61FC-BCA2-8469-26C5A2EA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0278-318E-7525-C7F6-18838117D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4BDB-50DA-430B-BB78-AF48696C01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73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0779-9197-5BF1-37C3-BF3ED5E7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41EA6-9418-885E-2105-0853827DF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2D10E-2513-F183-1E2F-BCC9F6B70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E3E21-A922-943F-90C7-E56944CDE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94BDB-50DA-430B-BB78-AF48696C01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39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8C7-E6DA-1EEA-B1DB-885E3B50B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6A998-798D-357D-EBDB-76D66000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BA71C-EA54-ED39-B2BA-AB81C595E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33777-C8EE-9666-05A4-666E7A2F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89BF8-24F3-7518-459B-890CE78A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549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8135-042D-DC70-2A26-1CD3301D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582CF-FE13-0E7E-053D-D46AFFE9D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1C7FB-16AB-A689-C96C-D36F74D3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17BCD-7A39-3133-65DB-69D6F21A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F22B-80A8-2288-DB12-7E9D9F4C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391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176CD-E3EF-3947-2105-73E4F0ECD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4DC85-257C-B49D-57D8-E8769FD50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2051E-A6C6-C832-D1F3-1D0CAB57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6F51A-3D1C-95E3-DCB3-22437F4C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9B2D-DF82-F9FE-8248-E01FF6A6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6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3A51-8589-6905-01F9-3675BE65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F801-E69D-BE49-2801-5E640730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3D907-0C62-DEE7-E62A-2407BFDE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E1DA-62C7-6A86-B4AE-2DC65E5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BB497-F354-E9A1-44EF-7C0C9C59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7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2580-34E5-5823-BE7F-CB926696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00E06-8700-B42B-96CB-865890F56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4CAA7-280A-CE9E-A851-328648A8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E7C66-15D1-3066-1BA0-26BDACD9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19CF-7294-F00D-914E-9CB1FAEA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37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BFB7-6AAB-28A4-00D0-123D9314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DF7FB-BC13-DC9B-A4FA-9C954761C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D6C51-14C7-19E1-DA68-444A8C8D9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E290A-1B98-3502-7ECC-DE303A921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32E52-4211-B043-B8C7-43AC5097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C827C-9BA8-1067-C653-4E4965BE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6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15FB-0FB6-42A8-473E-E29F4FDD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94985-0ADC-51CD-E68B-3084D4CD9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B9B03-508B-EB50-3D93-56DBF2FAE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87716-C238-2D52-9C61-B70AFD3DF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7DA0C-6D36-7590-944E-5948AC177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55D10-1B1C-4FFE-45C3-F6FDAAAA6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B6711-7C38-0CD9-CC9C-4B7AF8D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FFBBA-0C8A-EF59-6CCE-B95F124C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9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1875-AF16-F354-C5FE-5F3E5480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45E6E-A733-C23F-CB85-85740FEA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77C85-D4B3-5773-676C-40BC8591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F823E-EBC2-9155-50D4-BC94DBEE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58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1DAB1-BDDE-BCA9-8444-D36DA907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D0015-DA85-9236-8A19-F977B219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C5FE-5021-69E2-5E3E-19173ED3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0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DD1E-5F4C-0B11-2611-C5E48C7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5250-082D-CD7B-EACA-1A5060141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7CA4D-5570-C433-33A3-9D2F409A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BA349-1DE8-2F9F-BF44-22BE0B4C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52951-9B60-EBC0-FA99-255A1EF5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5279E-800A-2C3D-0880-130D362B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48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3E2CB-DD8C-BB2E-C335-9D9C0076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D0B2EE-FD4F-7C8A-87BD-F0C4C608A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4AC9D-CF45-002E-6B73-705C5F3B4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F9E4B-4187-E9A7-F52A-3C3A77BD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09DC2-C4FC-D90B-A01E-E2A7D7D2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083F3-2AEC-6C34-0FE3-F3578F17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57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0B132-B42D-8228-C770-405E37F1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F43BE-D150-9B10-A485-C844D475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CADE-7B4F-C7A4-68F3-9F012499E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2883D-A716-48D5-9D39-9546122D15E3}" type="datetimeFigureOut">
              <a:rPr lang="en-GB" smtClean="0"/>
              <a:t>30/12/2025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6F615-4B27-A53F-01F8-B91EB931B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BDEB-CB4E-B1FA-F338-F3198E5A1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0BDC2-A50B-4F02-B94A-F939D05350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7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21" Type="http://schemas.openxmlformats.org/officeDocument/2006/relationships/customXml" Target="../ink/ink3.xml"/><Relationship Id="rId2" Type="http://schemas.openxmlformats.org/officeDocument/2006/relationships/image" Target="../media/image9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19" Type="http://schemas.openxmlformats.org/officeDocument/2006/relationships/customXml" Target="../ink/ink2.xml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036-A261-9380-4CF1-8C2460A68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650" y="563563"/>
            <a:ext cx="9156700" cy="979487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Convolution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22A840-AA8B-1BCA-6B9C-CECDAE9DB377}"/>
              </a:ext>
            </a:extLst>
          </p:cNvPr>
          <p:cNvSpPr txBox="1">
            <a:spLocks/>
          </p:cNvSpPr>
          <p:nvPr/>
        </p:nvSpPr>
        <p:spPr>
          <a:xfrm>
            <a:off x="1517650" y="3886200"/>
            <a:ext cx="9156700" cy="20129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Berkin Deniz Kahya</a:t>
            </a:r>
          </a:p>
          <a:p>
            <a:r>
              <a:rPr lang="en-GB" sz="6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No idea what else to write here ^^</a:t>
            </a:r>
          </a:p>
          <a:p>
            <a:endParaRPr lang="en-GB" sz="24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1D Signal Examples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479F-F02C-4D2B-8DE0-BBA6AAC8A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tr-TR" dirty="0"/>
              <a:t>Sound echo/reverb</a:t>
            </a:r>
          </a:p>
          <a:p>
            <a:pPr>
              <a:buFontTx/>
              <a:buChar char="-"/>
            </a:pPr>
            <a:r>
              <a:rPr lang="tr-TR" dirty="0"/>
              <a:t>Longer than original</a:t>
            </a:r>
          </a:p>
          <a:p>
            <a:pPr>
              <a:buFontTx/>
              <a:buChar char="-"/>
            </a:pPr>
            <a:r>
              <a:rPr lang="tr-TR" dirty="0"/>
              <a:t>May have overlapping issue</a:t>
            </a:r>
          </a:p>
          <a:p>
            <a:pPr>
              <a:buFontTx/>
              <a:buChar char="-"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*code example</a:t>
            </a:r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2052" name="Picture 4" descr="Generate Echo in Audio using Convolution || Matlab code">
            <a:extLst>
              <a:ext uri="{FF2B5EF4-FFF2-40B4-BE49-F238E27FC236}">
                <a16:creationId xmlns:a16="http://schemas.microsoft.com/office/drawing/2014/main" id="{3C97BD88-C1F6-4D28-A797-8C5D55DE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93" y="1825625"/>
            <a:ext cx="6893277" cy="387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A0DDC3-6E4B-4EC7-8220-892CD8045E58}"/>
                  </a:ext>
                </a:extLst>
              </p14:cNvPr>
              <p14:cNvContentPartPr/>
              <p14:nvPr/>
            </p14:nvContentPartPr>
            <p14:xfrm>
              <a:off x="6963366" y="4126369"/>
              <a:ext cx="9000" cy="9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A0DDC3-6E4B-4EC7-8220-892CD8045E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4366" y="4117369"/>
                <a:ext cx="266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A5F2D4-88C5-4B19-B0BE-AB05F8357385}"/>
                  </a:ext>
                </a:extLst>
              </p14:cNvPr>
              <p14:cNvContentPartPr/>
              <p14:nvPr/>
            </p14:nvContentPartPr>
            <p14:xfrm>
              <a:off x="8552766" y="4157689"/>
              <a:ext cx="5040" cy="13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A5F2D4-88C5-4B19-B0BE-AB05F83573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44126" y="4149049"/>
                <a:ext cx="226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BAE673-060A-4F72-8E4C-C6EBC2E5678D}"/>
                  </a:ext>
                </a:extLst>
              </p14:cNvPr>
              <p14:cNvContentPartPr/>
              <p14:nvPr/>
            </p14:nvContentPartPr>
            <p14:xfrm>
              <a:off x="9584526" y="4149769"/>
              <a:ext cx="13320" cy="11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BAE673-060A-4F72-8E4C-C6EBC2E567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75526" y="4140769"/>
                <a:ext cx="30960" cy="1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16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506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1D Signal Examples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0479F-F02C-4D2B-8DE0-BBA6AAC8A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>
              <a:buFontTx/>
              <a:buChar char="-"/>
            </a:pPr>
            <a:endParaRPr lang="en-GB" dirty="0"/>
          </a:p>
        </p:txBody>
      </p:sp>
      <p:pic>
        <p:nvPicPr>
          <p:cNvPr id="9" name="SlidingWindowScene">
            <a:hlinkClick r:id="" action="ppaction://media"/>
            <a:extLst>
              <a:ext uri="{FF2B5EF4-FFF2-40B4-BE49-F238E27FC236}">
                <a16:creationId xmlns:a16="http://schemas.microsoft.com/office/drawing/2014/main" id="{E8236EDF-B28E-449C-A094-B911DC1EC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981" y="125809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2D Convolution Operation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76C8E-6F01-4223-B91C-EEAC21478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2055935"/>
            <a:ext cx="8305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2D Convolution – Sliding window in (x, y)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AAAD6-5F04-4C24-8DE9-020D3A9A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333500"/>
            <a:ext cx="104775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59C75-32CA-43A7-9C14-9764AD04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7" y="3441944"/>
            <a:ext cx="33623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1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2D Convolution Example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4426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*code example</a:t>
            </a:r>
            <a:endParaRPr lang="en-GB" dirty="0"/>
          </a:p>
        </p:txBody>
      </p:sp>
      <p:pic>
        <p:nvPicPr>
          <p:cNvPr id="3074" name="Picture 2" descr="A Gentle Introduction To Convolution Filters | by Skylar S | SkyTech |  Medium">
            <a:extLst>
              <a:ext uri="{FF2B5EF4-FFF2-40B4-BE49-F238E27FC236}">
                <a16:creationId xmlns:a16="http://schemas.microsoft.com/office/drawing/2014/main" id="{19F77D8E-03E2-4C39-8CE5-AADB1E32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862810"/>
            <a:ext cx="104584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9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Convolutional Neural Networks 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tr-TR" dirty="0"/>
              <a:t>Neural networks use an arbitrary number of weights (floating point numbers) and update them to a specialized metric</a:t>
            </a:r>
          </a:p>
          <a:p>
            <a:pPr>
              <a:buFontTx/>
              <a:buChar char="-"/>
            </a:pPr>
            <a:r>
              <a:rPr lang="tr-TR" dirty="0"/>
              <a:t>They basically work as feature extractors</a:t>
            </a:r>
          </a:p>
          <a:p>
            <a:pPr>
              <a:buFontTx/>
              <a:buChar char="-"/>
            </a:pPr>
            <a:r>
              <a:rPr lang="tr-TR" dirty="0"/>
              <a:t>So why not use 2D Convolution Filters as weights to extract spatial information.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124" name="Picture 4" descr="AI Atlas #16: Convolutional Neural Networks (CNNs) | Glasswing Ventures">
            <a:extLst>
              <a:ext uri="{FF2B5EF4-FFF2-40B4-BE49-F238E27FC236}">
                <a16:creationId xmlns:a16="http://schemas.microsoft.com/office/drawing/2014/main" id="{C3734D4E-C1F7-4265-B229-6D7F87192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476" y="3742295"/>
            <a:ext cx="5841512" cy="291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05A242-BDC1-4E04-9E0B-1377B393E949}"/>
                  </a:ext>
                </a:extLst>
              </p14:cNvPr>
              <p14:cNvContentPartPr/>
              <p14:nvPr/>
            </p14:nvContentPartPr>
            <p14:xfrm>
              <a:off x="6635046" y="6509209"/>
              <a:ext cx="896400" cy="5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05A242-BDC1-4E04-9E0B-1377B393E9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6046" y="6500209"/>
                <a:ext cx="914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895116-1FA1-4258-A4E0-431D33EBD952}"/>
                  </a:ext>
                </a:extLst>
              </p14:cNvPr>
              <p14:cNvContentPartPr/>
              <p14:nvPr/>
            </p14:nvContentPartPr>
            <p14:xfrm>
              <a:off x="8502726" y="6076849"/>
              <a:ext cx="611640" cy="21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895116-1FA1-4258-A4E0-431D33EBD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4086" y="6067849"/>
                <a:ext cx="62928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952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27"/>
            <a:ext cx="10515600" cy="1325563"/>
          </a:xfrm>
        </p:spPr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ResNet Architecture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Deeper models were achieved through residual connections in networks. Allowed huge trainings, foundation models like YOLO.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42BE1-AEFC-4C20-B0F9-9CE9F64F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4948"/>
            <a:ext cx="10410092" cy="4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4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Various Tasks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9D286-52BD-D465-FD0F-65192D4D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tr-TR" dirty="0"/>
              <a:t>Detection</a:t>
            </a:r>
          </a:p>
          <a:p>
            <a:pPr>
              <a:buFontTx/>
              <a:buChar char="-"/>
            </a:pPr>
            <a:r>
              <a:rPr lang="tr-TR" dirty="0"/>
              <a:t>Classification</a:t>
            </a:r>
          </a:p>
          <a:p>
            <a:pPr>
              <a:buFontTx/>
              <a:buChar char="-"/>
            </a:pPr>
            <a:r>
              <a:rPr lang="tr-TR" dirty="0"/>
              <a:t>Multi Object Classification</a:t>
            </a:r>
          </a:p>
          <a:p>
            <a:pPr>
              <a:buFontTx/>
              <a:buChar char="-"/>
            </a:pPr>
            <a:r>
              <a:rPr lang="tr-TR" dirty="0"/>
              <a:t>Tracking</a:t>
            </a:r>
          </a:p>
          <a:p>
            <a:pPr>
              <a:buFontTx/>
              <a:buChar char="-"/>
            </a:pPr>
            <a:r>
              <a:rPr lang="tr-TR" dirty="0"/>
              <a:t>Sensor Fusion</a:t>
            </a:r>
          </a:p>
          <a:p>
            <a:pPr marL="0" indent="0">
              <a:buNone/>
            </a:pPr>
            <a:r>
              <a:rPr lang="tr-TR" dirty="0"/>
              <a:t>and much more</a:t>
            </a: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89499AE-E2B6-46BE-BDD1-0DB9BF49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806" y="1557826"/>
            <a:ext cx="7093194" cy="399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5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Thanks for listening.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6DE57D-8B7C-46D3-8E01-DA6842BA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85" y="2231353"/>
            <a:ext cx="3739936" cy="302934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208D4F-620A-43B1-90C1-B8BA249495A0}"/>
              </a:ext>
            </a:extLst>
          </p:cNvPr>
          <p:cNvSpPr txBox="1"/>
          <p:nvPr/>
        </p:nvSpPr>
        <p:spPr>
          <a:xfrm>
            <a:off x="1352062" y="185400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/>
              <a:t>Any questions?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427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6036-A261-9380-4CF1-8C2460A68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650" y="563563"/>
            <a:ext cx="9156700" cy="979487"/>
          </a:xfrm>
        </p:spPr>
        <p:txBody>
          <a:bodyPr/>
          <a:lstStyle/>
          <a:p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Contents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22A840-AA8B-1BCA-6B9C-CECDAE9DB377}"/>
              </a:ext>
            </a:extLst>
          </p:cNvPr>
          <p:cNvSpPr txBox="1">
            <a:spLocks/>
          </p:cNvSpPr>
          <p:nvPr/>
        </p:nvSpPr>
        <p:spPr>
          <a:xfrm>
            <a:off x="1517650" y="5539765"/>
            <a:ext cx="9156700" cy="1211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Convolution Operation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Probabilistic Approach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Sliding Window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Signal Processing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1D Signal Processing Examples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2D Spatial Filtering Examples</a:t>
            </a:r>
          </a:p>
          <a:p>
            <a:pPr marL="342900" indent="-342900" algn="l">
              <a:buFontTx/>
              <a:buChar char="-"/>
            </a:pPr>
            <a:r>
              <a:rPr lang="tr-TR" sz="3200" dirty="0">
                <a:latin typeface="Computer Modern"/>
                <a:ea typeface="Roboto" panose="020F0502020204030204" pitchFamily="2" charset="0"/>
                <a:cs typeface="Roboto" panose="020F0502020204030204" pitchFamily="2" charset="0"/>
              </a:rPr>
              <a:t>Brief mention of Importance &amp; Neural Networks</a:t>
            </a:r>
          </a:p>
          <a:p>
            <a:pPr marL="342900" indent="-342900" algn="l">
              <a:buFontTx/>
              <a:buChar char="-"/>
            </a:pPr>
            <a:endParaRPr lang="tr-TR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  <a:p>
            <a:pPr marL="342900" indent="-342900" algn="l">
              <a:buFontTx/>
              <a:buChar char="-"/>
            </a:pPr>
            <a:endParaRPr lang="tr-TR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  <a:p>
            <a:pPr marL="342900" indent="-342900" algn="l">
              <a:buFontTx/>
              <a:buChar char="-"/>
            </a:pPr>
            <a:endParaRPr lang="tr-TR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  <a:p>
            <a:pPr marL="800100" lvl="1" indent="-342900">
              <a:buFontTx/>
              <a:buChar char="-"/>
            </a:pPr>
            <a:endParaRPr lang="en-GB" sz="3200" dirty="0">
              <a:latin typeface="Computer Modern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7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A756-2E94-472D-77A9-AD39184D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Combining two signals</a:t>
            </a:r>
          </a:p>
        </p:txBody>
      </p:sp>
      <p:pic>
        <p:nvPicPr>
          <p:cNvPr id="7" name="Picture 6" descr="A screenshot of math equations&#10;&#10;AI-generated content may be incorrect.">
            <a:extLst>
              <a:ext uri="{FF2B5EF4-FFF2-40B4-BE49-F238E27FC236}">
                <a16:creationId xmlns:a16="http://schemas.microsoft.com/office/drawing/2014/main" id="{D92E8450-06EB-1D32-7D5E-0865E98E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8261"/>
            <a:ext cx="7620000" cy="429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D655E5-0A0A-4119-B22B-06983DEF6A8C}"/>
              </a:ext>
            </a:extLst>
          </p:cNvPr>
          <p:cNvSpPr txBox="1"/>
          <p:nvPr/>
        </p:nvSpPr>
        <p:spPr>
          <a:xfrm>
            <a:off x="2286000" y="59081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/>
              <a:t>*3Blue1Brown sample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73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383BF-36FB-2C6D-91DD-1ED3DD688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01E8-7070-B683-503B-708D18D7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 use them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92011-2EA1-C040-CBB8-D141FDB5C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Image processing</a:t>
            </a:r>
          </a:p>
          <a:p>
            <a:pPr>
              <a:buFontTx/>
              <a:buChar char="-"/>
            </a:pPr>
            <a:r>
              <a:rPr lang="en-GB" dirty="0"/>
              <a:t>Solving differential equations</a:t>
            </a:r>
          </a:p>
          <a:p>
            <a:pPr>
              <a:buFontTx/>
              <a:buChar char="-"/>
            </a:pPr>
            <a:r>
              <a:rPr lang="en-GB" dirty="0"/>
              <a:t>Probability theory</a:t>
            </a:r>
          </a:p>
          <a:p>
            <a:pPr>
              <a:buFontTx/>
              <a:buChar char="-"/>
            </a:pPr>
            <a:r>
              <a:rPr lang="en-GB" dirty="0"/>
              <a:t>you can also multiply polynomials :p</a:t>
            </a:r>
          </a:p>
        </p:txBody>
      </p:sp>
    </p:spTree>
    <p:extLst>
      <p:ext uri="{BB962C8B-B14F-4D97-AF65-F5344CB8AC3E}">
        <p14:creationId xmlns:p14="http://schemas.microsoft.com/office/powerpoint/2010/main" val="91346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D27A-9A9A-B111-423B-64549C487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D2DB-4A32-C6A9-FC28-649FABC9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7650-C558-4A98-8A8F-AC089FCA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73" y="18051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Could be a bit overwhelming</a:t>
            </a:r>
          </a:p>
        </p:txBody>
      </p:sp>
      <p:pic>
        <p:nvPicPr>
          <p:cNvPr id="1028" name="Picture 4" descr="Monkey Chin GIFs | Tenor">
            <a:extLst>
              <a:ext uri="{FF2B5EF4-FFF2-40B4-BE49-F238E27FC236}">
                <a16:creationId xmlns:a16="http://schemas.microsoft.com/office/drawing/2014/main" id="{31026EE2-34AB-8ABE-5E33-A6FFF684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32" y="2602938"/>
            <a:ext cx="3120257" cy="30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vScene_white">
            <a:hlinkClick r:id="" action="ppaction://media"/>
            <a:extLst>
              <a:ext uri="{FF2B5EF4-FFF2-40B4-BE49-F238E27FC236}">
                <a16:creationId xmlns:a16="http://schemas.microsoft.com/office/drawing/2014/main" id="{D53B1D0D-44C6-4CD0-8186-EA04DF7D33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2325" y="2481298"/>
            <a:ext cx="5929191" cy="33351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6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2B373-63B4-5C0A-1703-4C2E0E1C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778E-F23C-705E-4CE0-24987B90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Probabilistic Approach</a:t>
            </a:r>
          </a:p>
        </p:txBody>
      </p:sp>
      <p:pic>
        <p:nvPicPr>
          <p:cNvPr id="1026" name="Picture 2" descr="Dice - Free entertainment icons">
            <a:extLst>
              <a:ext uri="{FF2B5EF4-FFF2-40B4-BE49-F238E27FC236}">
                <a16:creationId xmlns:a16="http://schemas.microsoft.com/office/drawing/2014/main" id="{00E8C0D6-A203-46BB-A308-D3A3FA13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3" y="3165118"/>
            <a:ext cx="1012310" cy="101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ce - Free entertainment icons">
            <a:extLst>
              <a:ext uri="{FF2B5EF4-FFF2-40B4-BE49-F238E27FC236}">
                <a16:creationId xmlns:a16="http://schemas.microsoft.com/office/drawing/2014/main" id="{C10F9010-B2F6-4F19-91E5-EAB357135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3" y="3827899"/>
            <a:ext cx="1012310" cy="101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ceScene_white">
            <a:hlinkClick r:id="" action="ppaction://media"/>
            <a:extLst>
              <a:ext uri="{FF2B5EF4-FFF2-40B4-BE49-F238E27FC236}">
                <a16:creationId xmlns:a16="http://schemas.microsoft.com/office/drawing/2014/main" id="{7078F747-0F84-43F2-B52F-A2E4129C0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8369" y="1331790"/>
            <a:ext cx="9175262" cy="51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6DE79-5AC2-526F-BB4A-D21EBC418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BA5A-A5B4-BCD7-8064-7514E7FF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Probabilistic Approach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FloatScene">
            <a:hlinkClick r:id="" action="ppaction://media"/>
            <a:extLst>
              <a:ext uri="{FF2B5EF4-FFF2-40B4-BE49-F238E27FC236}">
                <a16:creationId xmlns:a16="http://schemas.microsoft.com/office/drawing/2014/main" id="{848320F5-BFF8-4D77-BD19-E6E80F8A3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44840-2E12-0E2D-5B0D-5FFCAFF1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28D5-97B5-AC30-D880-4D069B5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93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Etymology?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DC9AF-81FB-47D3-B365-0A7BCCC0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61" y="1684156"/>
            <a:ext cx="8762878" cy="41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D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A496E-7ECD-C7D1-8AE3-9C7219AE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A7C5-930B-24BF-9C0A-F1AA997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1D Signal Examples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097153-67A8-4D9D-8A03-4D1FB1965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Low pass filter [noise cancelling / reduction]</a:t>
            </a:r>
          </a:p>
          <a:p>
            <a:pPr marL="0" indent="0">
              <a:buNone/>
            </a:pPr>
            <a:r>
              <a:rPr lang="tr-TR" dirty="0"/>
              <a:t>Reduce instability caused by noise in the environment [system that produces the noisy function]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*</a:t>
            </a:r>
            <a:r>
              <a:rPr lang="tr-TR" b="1" dirty="0" err="1"/>
              <a:t>code</a:t>
            </a:r>
            <a:r>
              <a:rPr lang="tr-TR" b="1" dirty="0"/>
              <a:t> </a:t>
            </a:r>
            <a:r>
              <a:rPr lang="tr-TR" b="1"/>
              <a:t>sample</a:t>
            </a:r>
            <a:endParaRPr lang="en-GB" b="1" dirty="0"/>
          </a:p>
        </p:txBody>
      </p:sp>
      <p:pic>
        <p:nvPicPr>
          <p:cNvPr id="1026" name="Picture 2" descr="Digital Signals for Dumb*sses (Part 6: How to Remove Frequencies from a  Signal with Python) | by Proto Bioengineering | Medium">
            <a:extLst>
              <a:ext uri="{FF2B5EF4-FFF2-40B4-BE49-F238E27FC236}">
                <a16:creationId xmlns:a16="http://schemas.microsoft.com/office/drawing/2014/main" id="{6123EE9D-838D-42B1-8E12-1BCA74F5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21" y="2855532"/>
            <a:ext cx="6708287" cy="3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4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231</Words>
  <Application>Microsoft Office PowerPoint</Application>
  <PresentationFormat>Widescreen</PresentationFormat>
  <Paragraphs>59</Paragraphs>
  <Slides>18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Computer Modern</vt:lpstr>
      <vt:lpstr>Office Theme</vt:lpstr>
      <vt:lpstr>Convolution</vt:lpstr>
      <vt:lpstr>Contents</vt:lpstr>
      <vt:lpstr>Combining two signals</vt:lpstr>
      <vt:lpstr>We use them in…</vt:lpstr>
      <vt:lpstr>Definition</vt:lpstr>
      <vt:lpstr>Probabilistic Approach</vt:lpstr>
      <vt:lpstr>Probabilistic Approach</vt:lpstr>
      <vt:lpstr>Etymology?</vt:lpstr>
      <vt:lpstr>1D Signal Examples</vt:lpstr>
      <vt:lpstr>1D Signal Examples</vt:lpstr>
      <vt:lpstr>1D Signal Examples</vt:lpstr>
      <vt:lpstr>2D Convolution Operation</vt:lpstr>
      <vt:lpstr>2D Convolution – Sliding window in (x, y)</vt:lpstr>
      <vt:lpstr>2D Convolution Example</vt:lpstr>
      <vt:lpstr>Convolutional Neural Networks </vt:lpstr>
      <vt:lpstr>ResNet Architecture</vt:lpstr>
      <vt:lpstr>Various Tasks</vt:lpstr>
      <vt:lpstr>Thanks for listening.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</dc:title>
  <dc:creator>BERKİN DENİZ KAHYA</dc:creator>
  <cp:lastModifiedBy>BERKİN DENİZ KAHYA</cp:lastModifiedBy>
  <cp:revision>29</cp:revision>
  <dcterms:created xsi:type="dcterms:W3CDTF">2025-12-26T00:06:33Z</dcterms:created>
  <dcterms:modified xsi:type="dcterms:W3CDTF">2025-12-30T02:00:44Z</dcterms:modified>
</cp:coreProperties>
</file>